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96" r:id="rId2"/>
    <p:sldMasterId id="2147483755" r:id="rId3"/>
  </p:sldMasterIdLst>
  <p:notesMasterIdLst>
    <p:notesMasterId r:id="rId18"/>
  </p:notesMasterIdLst>
  <p:sldIdLst>
    <p:sldId id="537" r:id="rId4"/>
    <p:sldId id="510" r:id="rId5"/>
    <p:sldId id="524" r:id="rId6"/>
    <p:sldId id="528" r:id="rId7"/>
    <p:sldId id="533" r:id="rId8"/>
    <p:sldId id="526" r:id="rId9"/>
    <p:sldId id="534" r:id="rId10"/>
    <p:sldId id="535" r:id="rId11"/>
    <p:sldId id="518" r:id="rId12"/>
    <p:sldId id="502" r:id="rId13"/>
    <p:sldId id="536" r:id="rId14"/>
    <p:sldId id="507" r:id="rId15"/>
    <p:sldId id="501" r:id="rId16"/>
    <p:sldId id="538" r:id="rId17"/>
  </p:sldIdLst>
  <p:sldSz cx="9144000" cy="5143500" type="screen16x9"/>
  <p:notesSz cx="6858000" cy="9144000"/>
  <p:embeddedFontLs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黑体" pitchFamily="49" charset="-122"/>
      <p:regular r:id="rId23"/>
    </p:embeddedFont>
    <p:embeddedFont>
      <p:font typeface="幼圆" pitchFamily="49" charset="-122"/>
      <p:regular r:id="rId24"/>
    </p:embeddedFont>
    <p:embeddedFont>
      <p:font typeface="楷体" pitchFamily="49" charset="-122"/>
      <p:regular r:id="rId25"/>
    </p:embeddedFont>
    <p:embeddedFont>
      <p:font typeface="微软雅黑" pitchFamily="34" charset="-122"/>
      <p:regular r:id="rId26"/>
      <p:bold r:id="rId27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6CCC"/>
    <a:srgbClr val="009900"/>
    <a:srgbClr val="0000FF"/>
    <a:srgbClr val="AFF22A"/>
    <a:srgbClr val="FF0000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18" d="100"/>
          <a:sy n="118" d="100"/>
        </p:scale>
        <p:origin x="-162" y="-9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3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6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906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96625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312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206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35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095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098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280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062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4691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0636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74547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19169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2606656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9294897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8680171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9259609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9929340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9865995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3887001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7496700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1073281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864214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834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350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697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212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158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66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54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855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04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377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227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291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293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080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388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156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756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579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940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441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478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224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6935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952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2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45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967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636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010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186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623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1838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816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919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7341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468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480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039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236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829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544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34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47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209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947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9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282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26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4903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872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422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53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9745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480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443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949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5629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042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975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4371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201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30125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56703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28390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06649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70204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271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11744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1559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83760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70875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39701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9880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47576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72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32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550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4225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69495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31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9242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76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1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20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823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200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355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009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854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44116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85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107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417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161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84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80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29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666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94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258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68966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271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15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049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778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148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6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631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703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506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744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91581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789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公倍数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和最小公倍数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1023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291581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2789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公倍数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和最小公倍数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062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  <p:sldLayoutId id="2147483839" r:id="rId43"/>
    <p:sldLayoutId id="2147483840" r:id="rId44"/>
    <p:sldLayoutId id="2147483841" r:id="rId45"/>
    <p:sldLayoutId id="2147483842" r:id="rId46"/>
    <p:sldLayoutId id="2147483843" r:id="rId47"/>
    <p:sldLayoutId id="2147483844" r:id="rId48"/>
    <p:sldLayoutId id="2147483845" r:id="rId49"/>
    <p:sldLayoutId id="2147483846" r:id="rId50"/>
    <p:sldLayoutId id="2147483847" r:id="rId51"/>
    <p:sldLayoutId id="2147483848" r:id="rId52"/>
    <p:sldLayoutId id="2147483849" r:id="rId53"/>
    <p:sldLayoutId id="2147483850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长方形和正方形的面积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9084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3.xml"/><Relationship Id="rId7" Type="http://schemas.openxmlformats.org/officeDocument/2006/relationships/slide" Target="slide1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1.xml"/><Relationship Id="rId6" Type="http://schemas.openxmlformats.org/officeDocument/2006/relationships/slide" Target="slide12.xml"/><Relationship Id="rId5" Type="http://schemas.openxmlformats.org/officeDocument/2006/relationships/image" Target="../media/image4.emf"/><Relationship Id="rId4" Type="http://schemas.openxmlformats.org/officeDocument/2006/relationships/slide" Target="slide2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15.jpeg"/><Relationship Id="rId4" Type="http://schemas.openxmlformats.org/officeDocument/2006/relationships/image" Target="../media/image14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2" action="ppaction://hlinksldjump"/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" action="ppaction://noaction"/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3" action="ppaction://hlinksldjump"/>
            <a:extLst>
              <a:ext uri="{FF2B5EF4-FFF2-40B4-BE49-F238E27FC236}">
                <a16:creationId xmlns="" xmlns:a16="http://schemas.microsoft.com/office/drawing/2014/main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4" action="ppaction://hlinksldjump"/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4347" y="1435155"/>
            <a:ext cx="7784824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公倍数和最小公倍数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5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因数与倍数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5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159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539552" y="536362"/>
            <a:ext cx="786556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ts val="600"/>
              </a:spcBef>
            </a:pPr>
            <a:r>
              <a:rPr lang="en-US" altLang="zh-CN" sz="2800" b="1" noProof="1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800" b="1" noProof="1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照样子画出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的倍数和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的倍数，再填空。</a:t>
            </a:r>
          </a:p>
        </p:txBody>
      </p:sp>
      <p:pic>
        <p:nvPicPr>
          <p:cNvPr id="41" name="图片 4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033" y="1499568"/>
            <a:ext cx="73183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2" name="组合 83"/>
          <p:cNvGrpSpPr>
            <a:grpSpLocks/>
          </p:cNvGrpSpPr>
          <p:nvPr/>
        </p:nvGrpSpPr>
        <p:grpSpPr bwMode="auto">
          <a:xfrm>
            <a:off x="1875358" y="1491630"/>
            <a:ext cx="5797550" cy="265113"/>
            <a:chOff x="2725" y="5118"/>
            <a:chExt cx="9131" cy="417"/>
          </a:xfrm>
        </p:grpSpPr>
        <p:pic>
          <p:nvPicPr>
            <p:cNvPr id="43" name="图片 7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5" y="5131"/>
              <a:ext cx="1531" cy="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图片 7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9" y="5131"/>
              <a:ext cx="1531" cy="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图片 7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4" y="5131"/>
              <a:ext cx="1531" cy="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图片 79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7" y="5131"/>
              <a:ext cx="1531" cy="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图片 80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9" y="5131"/>
              <a:ext cx="1531" cy="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图片 8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98" y="5131"/>
              <a:ext cx="1531" cy="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图片 8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26" y="5118"/>
              <a:ext cx="1531" cy="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0" name="组合 95"/>
          <p:cNvGrpSpPr>
            <a:grpSpLocks/>
          </p:cNvGrpSpPr>
          <p:nvPr/>
        </p:nvGrpSpPr>
        <p:grpSpPr bwMode="auto">
          <a:xfrm>
            <a:off x="2227783" y="1844055"/>
            <a:ext cx="5056188" cy="446088"/>
            <a:chOff x="3281" y="5672"/>
            <a:chExt cx="7961" cy="704"/>
          </a:xfrm>
        </p:grpSpPr>
        <p:pic>
          <p:nvPicPr>
            <p:cNvPr id="51" name="图片 9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3281" y="5672"/>
              <a:ext cx="2268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图片 9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210" y="5739"/>
              <a:ext cx="2268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图片 9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7102" y="5812"/>
              <a:ext cx="2268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图片 9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8974" y="5812"/>
              <a:ext cx="2268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5" name="文本框 96"/>
          <p:cNvSpPr txBox="1"/>
          <p:nvPr/>
        </p:nvSpPr>
        <p:spPr>
          <a:xfrm>
            <a:off x="997074" y="2748865"/>
            <a:ext cx="65992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buFontTx/>
              <a:buNone/>
              <a:defRPr/>
            </a:pPr>
            <a:r>
              <a:rPr 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的公倍数有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           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，</a:t>
            </a:r>
            <a:endParaRPr lang="en-US" altLang="zh-CN" sz="2400" b="1" noProof="1" smtClean="0">
              <a:latin typeface="楷体" pitchFamily="49" charset="-122"/>
              <a:ea typeface="楷体" pitchFamily="49" charset="-122"/>
              <a:cs typeface="Arial" panose="020B0604020202020204" pitchFamily="34" charset="0"/>
              <a:sym typeface="+mn-ea"/>
            </a:endParaRPr>
          </a:p>
          <a:p>
            <a:pPr fontAlgn="auto">
              <a:buFontTx/>
              <a:buNone/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最小公倍数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是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     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。</a:t>
            </a:r>
          </a:p>
        </p:txBody>
      </p:sp>
      <p:sp>
        <p:nvSpPr>
          <p:cNvPr id="56" name="文本框 97"/>
          <p:cNvSpPr txBox="1">
            <a:spLocks noChangeArrowheads="1"/>
          </p:cNvSpPr>
          <p:nvPr/>
        </p:nvSpPr>
        <p:spPr bwMode="auto">
          <a:xfrm>
            <a:off x="3290365" y="2721878"/>
            <a:ext cx="22177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</a:rPr>
              <a:t>12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  <a:sym typeface="宋体" pitchFamily="2" charset="-122"/>
              </a:rPr>
              <a:t>、</a:t>
            </a:r>
            <a:r>
              <a:rPr lang="en-US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</a:rPr>
              <a:t>24</a:t>
            </a:r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… </a:t>
            </a:r>
            <a:r>
              <a:rPr lang="en-US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</a:rPr>
              <a:t>      </a:t>
            </a:r>
          </a:p>
        </p:txBody>
      </p:sp>
      <p:sp>
        <p:nvSpPr>
          <p:cNvPr id="57" name="文本框 97"/>
          <p:cNvSpPr txBox="1">
            <a:spLocks noChangeArrowheads="1"/>
          </p:cNvSpPr>
          <p:nvPr/>
        </p:nvSpPr>
        <p:spPr bwMode="auto">
          <a:xfrm>
            <a:off x="3131839" y="3122662"/>
            <a:ext cx="1357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</a:rPr>
              <a:t>12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55" grpId="0"/>
      <p:bldP spid="56" grpId="0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46436" y="534347"/>
            <a:ext cx="786556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ts val="600"/>
              </a:spcBef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先填一填，再说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出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的最小公倍数。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28"/>
          <p:cNvSpPr txBox="1">
            <a:spLocks noChangeArrowheads="1"/>
          </p:cNvSpPr>
          <p:nvPr/>
        </p:nvSpPr>
        <p:spPr bwMode="auto">
          <a:xfrm>
            <a:off x="296887" y="1347614"/>
            <a:ext cx="21868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50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以内</a:t>
            </a:r>
            <a:r>
              <a:rPr lang="en-US" altLang="zh-CN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倍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数</a:t>
            </a:r>
            <a:endParaRPr lang="zh-CN" altLang="en-US" sz="2400" b="1" dirty="0">
              <a:solidFill>
                <a:srgbClr val="CC0066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79512" y="1809279"/>
            <a:ext cx="2147193" cy="1154553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文本框 4"/>
          <p:cNvSpPr txBox="1">
            <a:spLocks noChangeArrowheads="1"/>
          </p:cNvSpPr>
          <p:nvPr/>
        </p:nvSpPr>
        <p:spPr bwMode="auto">
          <a:xfrm>
            <a:off x="267054" y="1995686"/>
            <a:ext cx="18774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12 18 24</a:t>
            </a: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30 36 42 48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2483768" y="1347614"/>
            <a:ext cx="21852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50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以内</a:t>
            </a:r>
            <a:r>
              <a:rPr lang="en-US" altLang="zh-CN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8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倍数</a:t>
            </a:r>
          </a:p>
        </p:txBody>
      </p:sp>
      <p:sp>
        <p:nvSpPr>
          <p:cNvPr id="22" name="文本框 12"/>
          <p:cNvSpPr txBox="1">
            <a:spLocks noChangeArrowheads="1"/>
          </p:cNvSpPr>
          <p:nvPr/>
        </p:nvSpPr>
        <p:spPr bwMode="auto">
          <a:xfrm>
            <a:off x="2497218" y="1956777"/>
            <a:ext cx="163022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8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16 24 32 40 48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文本框 14"/>
          <p:cNvSpPr txBox="1">
            <a:spLocks noChangeArrowheads="1"/>
          </p:cNvSpPr>
          <p:nvPr/>
        </p:nvSpPr>
        <p:spPr bwMode="auto">
          <a:xfrm>
            <a:off x="5721801" y="3190205"/>
            <a:ext cx="2954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50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以内</a:t>
            </a:r>
            <a:r>
              <a:rPr lang="en-US" altLang="zh-CN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和</a:t>
            </a:r>
            <a:r>
              <a:rPr lang="en-US" altLang="zh-CN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8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的公倍数</a:t>
            </a:r>
            <a:endParaRPr lang="zh-CN" altLang="en-US" sz="2400" b="1" dirty="0">
              <a:solidFill>
                <a:srgbClr val="CC0066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H="1">
            <a:off x="7273379" y="2685851"/>
            <a:ext cx="34925" cy="4619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2411760" y="1809279"/>
            <a:ext cx="2016596" cy="1122511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文本框 17"/>
          <p:cNvSpPr txBox="1">
            <a:spLocks noChangeArrowheads="1"/>
          </p:cNvSpPr>
          <p:nvPr/>
        </p:nvSpPr>
        <p:spPr bwMode="auto">
          <a:xfrm>
            <a:off x="4644008" y="1390005"/>
            <a:ext cx="21852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50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以内</a:t>
            </a:r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的倍数</a:t>
            </a:r>
          </a:p>
        </p:txBody>
      </p:sp>
      <p:sp>
        <p:nvSpPr>
          <p:cNvPr id="28" name="椭圆 27"/>
          <p:cNvSpPr/>
          <p:nvPr/>
        </p:nvSpPr>
        <p:spPr>
          <a:xfrm>
            <a:off x="5436096" y="1916806"/>
            <a:ext cx="2047006" cy="104702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文本框 19"/>
          <p:cNvSpPr txBox="1">
            <a:spLocks noChangeArrowheads="1"/>
          </p:cNvSpPr>
          <p:nvPr/>
        </p:nvSpPr>
        <p:spPr bwMode="auto">
          <a:xfrm>
            <a:off x="5532492" y="1995686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6 12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18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30 36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42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文本框 20"/>
          <p:cNvSpPr txBox="1">
            <a:spLocks noChangeArrowheads="1"/>
          </p:cNvSpPr>
          <p:nvPr/>
        </p:nvSpPr>
        <p:spPr bwMode="auto">
          <a:xfrm>
            <a:off x="6779274" y="1390005"/>
            <a:ext cx="21852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50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以内</a:t>
            </a:r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8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的倍数</a:t>
            </a:r>
          </a:p>
        </p:txBody>
      </p:sp>
      <p:sp>
        <p:nvSpPr>
          <p:cNvPr id="37" name="文本框 21"/>
          <p:cNvSpPr txBox="1">
            <a:spLocks noChangeArrowheads="1"/>
          </p:cNvSpPr>
          <p:nvPr/>
        </p:nvSpPr>
        <p:spPr bwMode="auto">
          <a:xfrm>
            <a:off x="7596336" y="2027932"/>
            <a:ext cx="9556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8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 16 </a:t>
            </a:r>
            <a:endParaRPr lang="en-US" altLang="zh-CN" sz="24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32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0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844180" y="1916806"/>
            <a:ext cx="2048300" cy="1014983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文本框 23"/>
          <p:cNvSpPr txBox="1">
            <a:spLocks noChangeArrowheads="1"/>
          </p:cNvSpPr>
          <p:nvPr/>
        </p:nvSpPr>
        <p:spPr bwMode="auto">
          <a:xfrm>
            <a:off x="6887869" y="1995686"/>
            <a:ext cx="49244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24</a:t>
            </a: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48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右箭头 39"/>
          <p:cNvSpPr/>
          <p:nvPr/>
        </p:nvSpPr>
        <p:spPr>
          <a:xfrm>
            <a:off x="4644380" y="2356867"/>
            <a:ext cx="647700" cy="142875"/>
          </a:xfrm>
          <a:prstGeom prst="rightArrow">
            <a:avLst/>
          </a:prstGeom>
          <a:solidFill>
            <a:srgbClr val="D60093"/>
          </a:solidFill>
          <a:ln w="12700" cmpd="sng">
            <a:solidFill>
              <a:srgbClr val="CC006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b="1" noProof="1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31564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8" grpId="0"/>
      <p:bldP spid="19" grpId="0" bldLvl="0" animBg="1"/>
      <p:bldP spid="20" grpId="0"/>
      <p:bldP spid="21" grpId="0"/>
      <p:bldP spid="22" grpId="0"/>
      <p:bldP spid="24" grpId="0"/>
      <p:bldP spid="26" grpId="0" bldLvl="0" animBg="1"/>
      <p:bldP spid="27" grpId="0"/>
      <p:bldP spid="28" grpId="0" bldLvl="0" animBg="1"/>
      <p:bldP spid="35" grpId="0"/>
      <p:bldP spid="36" grpId="0"/>
      <p:bldP spid="37" grpId="0"/>
      <p:bldP spid="38" grpId="0" bldLvl="0" animBg="1"/>
      <p:bldP spid="39" grpId="0"/>
      <p:bldP spid="4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938096" y="1923678"/>
            <a:ext cx="7117927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我认识了公倍数，会找两个数的公倍数和最小公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倍数。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899592" y="2787774"/>
            <a:ext cx="6955327" cy="1177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eaLnBrk="0" hangingPunct="0">
              <a:spcBef>
                <a:spcPts val="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找两个数的最小公倍数：从小到大依次写出两个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eaLnBrk="0" hangingPunct="0">
              <a:spcBef>
                <a:spcPts val="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数的部分倍数，对比找出公倍数，并找出最小的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eaLnBrk="0" hangingPunct="0">
              <a:spcBef>
                <a:spcPts val="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一个。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98332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9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1199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0" y="1803609"/>
            <a:ext cx="1598389" cy="1311216"/>
          </a:xfrm>
          <a:prstGeom prst="rect">
            <a:avLst/>
          </a:prstGeom>
          <a:noFill/>
          <a:extLst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529368" y="3448843"/>
            <a:ext cx="3672408" cy="1132897"/>
          </a:xfrm>
          <a:prstGeom prst="wedgeRoundRectCallout">
            <a:avLst>
              <a:gd name="adj1" fmla="val -40083"/>
              <a:gd name="adj2" fmla="val -8142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哪一个正方形能正好铺满长是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米，宽是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米的小会议室？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380312" y="1851670"/>
            <a:ext cx="1007442" cy="1194549"/>
          </a:xfrm>
          <a:prstGeom prst="rect">
            <a:avLst/>
          </a:prstGeom>
          <a:noFill/>
          <a:extLst/>
        </p:spPr>
      </p:pic>
      <p:grpSp>
        <p:nvGrpSpPr>
          <p:cNvPr id="4" name="组合 3"/>
          <p:cNvGrpSpPr/>
          <p:nvPr/>
        </p:nvGrpSpPr>
        <p:grpSpPr>
          <a:xfrm>
            <a:off x="1598389" y="899966"/>
            <a:ext cx="4773810" cy="2174194"/>
            <a:chOff x="1598389" y="899966"/>
            <a:chExt cx="4773810" cy="2174194"/>
          </a:xfrm>
        </p:grpSpPr>
        <p:pic>
          <p:nvPicPr>
            <p:cNvPr id="12" name="图片 3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1" t="11485" r="79105" b="38089"/>
            <a:stretch/>
          </p:blipFill>
          <p:spPr bwMode="auto">
            <a:xfrm>
              <a:off x="1598389" y="899966"/>
              <a:ext cx="2096829" cy="1712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图片 3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26" t="27587" r="54409" b="38089"/>
            <a:stretch/>
          </p:blipFill>
          <p:spPr bwMode="auto">
            <a:xfrm>
              <a:off x="4716016" y="1284683"/>
              <a:ext cx="1440160" cy="1287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1835696" y="2612495"/>
              <a:ext cx="4536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边长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6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厘米          边长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5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厘米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9" name="圆角矩形标注 18"/>
          <p:cNvSpPr>
            <a:spLocks noChangeArrowheads="1"/>
          </p:cNvSpPr>
          <p:nvPr/>
        </p:nvSpPr>
        <p:spPr bwMode="auto">
          <a:xfrm>
            <a:off x="4542256" y="3291830"/>
            <a:ext cx="3812322" cy="1159351"/>
          </a:xfrm>
          <a:prstGeom prst="wedgeRoundRectCallout">
            <a:avLst>
              <a:gd name="adj1" fmla="val 33074"/>
              <a:gd name="adj2" fmla="val -79591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边长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厘米的正方形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能正好铺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满小会议室，边长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厘米的正方形不可以。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童晓芳\个人专业成长\各类撰稿\20180605路编1-6下册《课件》\课件专用人物图\4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3" t="15455" r="28252" b="13044"/>
          <a:stretch/>
        </p:blipFill>
        <p:spPr bwMode="auto">
          <a:xfrm>
            <a:off x="963621" y="3535549"/>
            <a:ext cx="970789" cy="112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圆角矩形标注 19"/>
          <p:cNvSpPr/>
          <p:nvPr/>
        </p:nvSpPr>
        <p:spPr>
          <a:xfrm>
            <a:off x="2051119" y="4025701"/>
            <a:ext cx="5113809" cy="459631"/>
          </a:xfrm>
          <a:prstGeom prst="wedgeRoundRectCallout">
            <a:avLst>
              <a:gd name="adj1" fmla="val -54383"/>
              <a:gd name="adj2" fmla="val -447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可以正好铺满哪个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正方形？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2011594" y="1039738"/>
            <a:ext cx="61528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用长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厘米、宽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厘米的长方形纸片分别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铺下边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的两个正方形。</a:t>
            </a:r>
          </a:p>
        </p:txBody>
      </p:sp>
      <p:pic>
        <p:nvPicPr>
          <p:cNvPr id="28" name="图片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774" y="1612453"/>
            <a:ext cx="70485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611560" y="1093564"/>
            <a:ext cx="1166673" cy="1064551"/>
            <a:chOff x="670145" y="1457273"/>
            <a:chExt cx="1555361" cy="1419401"/>
          </a:xfrm>
        </p:grpSpPr>
        <p:pic>
          <p:nvPicPr>
            <p:cNvPr id="19" name="图片 18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862141" y="2322677"/>
              <a:ext cx="115230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 smtClean="0">
                  <a:latin typeface="黑体" pitchFamily="49" charset="-122"/>
                  <a:ea typeface="黑体" pitchFamily="49" charset="-122"/>
                </a:rPr>
                <a:t>11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827584" y="699542"/>
            <a:ext cx="7219541" cy="3355776"/>
            <a:chOff x="971600" y="2598753"/>
            <a:chExt cx="7219541" cy="2011495"/>
          </a:xfrm>
        </p:grpSpPr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图片 21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23" name="图片 22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2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907617" y="3015094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308304" y="3047499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圆角矩形标注 25"/>
          <p:cNvSpPr/>
          <p:nvPr/>
        </p:nvSpPr>
        <p:spPr>
          <a:xfrm>
            <a:off x="1763688" y="3047206"/>
            <a:ext cx="2560762" cy="687586"/>
          </a:xfrm>
          <a:prstGeom prst="wedgeRoundRectCallout">
            <a:avLst>
              <a:gd name="adj1" fmla="val -41925"/>
              <a:gd name="adj2" fmla="val 65237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可以正好铺满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边长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厘米的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正方形。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4572000" y="3075806"/>
            <a:ext cx="2664296" cy="660400"/>
          </a:xfrm>
          <a:prstGeom prst="wedgeRoundRectCallout">
            <a:avLst>
              <a:gd name="adj1" fmla="val 48808"/>
              <a:gd name="adj2" fmla="val 63478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不能正好铺满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边长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厘米的正方形。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69211" y="814958"/>
            <a:ext cx="22547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6÷3=2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6÷2=3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269611" y="742950"/>
            <a:ext cx="19666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8÷3=2……2</a:t>
            </a: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8÷2=4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5" t="13251" r="74689" b="10695"/>
          <a:stretch/>
        </p:blipFill>
        <p:spPr bwMode="auto">
          <a:xfrm>
            <a:off x="1995326" y="1968693"/>
            <a:ext cx="955550" cy="934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88" t="848" r="7384" b="552"/>
          <a:stretch/>
        </p:blipFill>
        <p:spPr bwMode="auto">
          <a:xfrm>
            <a:off x="5580112" y="1679054"/>
            <a:ext cx="1226128" cy="1211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12522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童晓芳\个人专业成长\各类撰稿\20180605路编1-6下册《课件》\课件专用人物图\4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3" t="15455" r="28252" b="13044"/>
          <a:stretch/>
        </p:blipFill>
        <p:spPr bwMode="auto">
          <a:xfrm>
            <a:off x="687789" y="497422"/>
            <a:ext cx="970789" cy="112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圆角矩形标注 53"/>
          <p:cNvSpPr/>
          <p:nvPr/>
        </p:nvSpPr>
        <p:spPr>
          <a:xfrm>
            <a:off x="1697483" y="680024"/>
            <a:ext cx="5886450" cy="758166"/>
          </a:xfrm>
          <a:prstGeom prst="wedgeRoundRectCallout">
            <a:avLst>
              <a:gd name="adj1" fmla="val -53126"/>
              <a:gd name="adj2" fmla="val 3327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这样的长方形纸片还能正好铺满边长是多少厘米的正方形？与同学交流。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971600" y="1923678"/>
            <a:ext cx="7219541" cy="2275656"/>
            <a:chOff x="971600" y="2598753"/>
            <a:chExt cx="7219541" cy="2011495"/>
          </a:xfrm>
        </p:grpSpPr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图片 21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23" name="图片 22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2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080498" y="3161682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375054" y="3128382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圆角矩形标注 25"/>
          <p:cNvSpPr/>
          <p:nvPr/>
        </p:nvSpPr>
        <p:spPr>
          <a:xfrm>
            <a:off x="1691680" y="1995686"/>
            <a:ext cx="2801250" cy="1060688"/>
          </a:xfrm>
          <a:prstGeom prst="wedgeRoundRectCallout">
            <a:avLst>
              <a:gd name="adj1" fmla="val -41925"/>
              <a:gd name="adj2" fmla="val 65237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能正好铺满边长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厘米、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厘米、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厘米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的正方形。</a:t>
            </a:r>
          </a:p>
        </p:txBody>
      </p:sp>
      <p:sp>
        <p:nvSpPr>
          <p:cNvPr id="27" name="圆角矩形标注 26"/>
          <p:cNvSpPr/>
          <p:nvPr/>
        </p:nvSpPr>
        <p:spPr>
          <a:xfrm>
            <a:off x="4662749" y="1995686"/>
            <a:ext cx="3240360" cy="1074556"/>
          </a:xfrm>
          <a:prstGeom prst="wedgeRoundRectCallout">
            <a:avLst>
              <a:gd name="adj1" fmla="val 32582"/>
              <a:gd name="adj2" fmla="val 65709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能正好铺满的正方形，边长的厘米数既是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的倍数，又是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的倍数。</a:t>
            </a:r>
          </a:p>
        </p:txBody>
      </p:sp>
    </p:spTree>
    <p:extLst>
      <p:ext uri="{BB962C8B-B14F-4D97-AF65-F5344CB8AC3E}">
        <p14:creationId xmlns:p14="http://schemas.microsoft.com/office/powerpoint/2010/main" val="23250974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26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755576" y="1167599"/>
            <a:ext cx="923782" cy="1074952"/>
          </a:xfrm>
          <a:prstGeom prst="rect">
            <a:avLst/>
          </a:prstGeom>
          <a:noFill/>
          <a:extLst/>
        </p:spPr>
      </p:pic>
      <p:sp>
        <p:nvSpPr>
          <p:cNvPr id="58" name="圆角矩形标注 57"/>
          <p:cNvSpPr>
            <a:spLocks noChangeArrowheads="1"/>
          </p:cNvSpPr>
          <p:nvPr/>
        </p:nvSpPr>
        <p:spPr bwMode="auto">
          <a:xfrm>
            <a:off x="2123728" y="1028697"/>
            <a:ext cx="5328592" cy="750965"/>
          </a:xfrm>
          <a:prstGeom prst="wedgeRoundRectCallout">
            <a:avLst>
              <a:gd name="adj1" fmla="val -53285"/>
              <a:gd name="adj2" fmla="val -1276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ts val="600"/>
              </a:spcBef>
            </a:pPr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…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既是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的倍数，又是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的倍数，它们是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公倍数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2188021" y="2139702"/>
            <a:ext cx="4479925" cy="436562"/>
          </a:xfrm>
          <a:prstGeom prst="wedgeRoundRectCallout">
            <a:avLst>
              <a:gd name="adj1" fmla="val 54952"/>
              <a:gd name="adj2" fmla="val 3825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的公倍数吗？为什么？</a:t>
            </a:r>
          </a:p>
        </p:txBody>
      </p:sp>
      <p:pic>
        <p:nvPicPr>
          <p:cNvPr id="1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452320" y="2139702"/>
            <a:ext cx="864096" cy="1024582"/>
          </a:xfrm>
          <a:prstGeom prst="rect">
            <a:avLst/>
          </a:prstGeom>
          <a:noFill/>
          <a:extLst/>
        </p:spPr>
      </p:pic>
      <p:sp>
        <p:nvSpPr>
          <p:cNvPr id="20" name="圆角矩形标注 19"/>
          <p:cNvSpPr>
            <a:spLocks noChangeArrowheads="1"/>
          </p:cNvSpPr>
          <p:nvPr/>
        </p:nvSpPr>
        <p:spPr bwMode="auto">
          <a:xfrm>
            <a:off x="1691680" y="3003798"/>
            <a:ext cx="4976266" cy="792088"/>
          </a:xfrm>
          <a:prstGeom prst="wedgeRoundRectCallout">
            <a:avLst>
              <a:gd name="adj1" fmla="val -55683"/>
              <a:gd name="adj2" fmla="val -52722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ts val="6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Arial" pitchFamily="34" charset="0"/>
              </a:rPr>
              <a:t>不是。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pitchFamily="34" charset="0"/>
              </a:rPr>
              <a:t>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的倍数，不是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的倍数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它不是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pitchFamily="34" charset="0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公倍数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25656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8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15616" y="1436679"/>
            <a:ext cx="7096482" cy="3289289"/>
            <a:chOff x="1221845" y="1419622"/>
            <a:chExt cx="5582403" cy="3289289"/>
          </a:xfrm>
        </p:grpSpPr>
        <p:sp>
          <p:nvSpPr>
            <p:cNvPr id="3" name="矩形 2"/>
            <p:cNvSpPr/>
            <p:nvPr/>
          </p:nvSpPr>
          <p:spPr>
            <a:xfrm>
              <a:off x="1221845" y="1419622"/>
              <a:ext cx="5582403" cy="207590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221845" y="3003798"/>
              <a:ext cx="5582403" cy="17051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</a:endParaRPr>
            </a:p>
          </p:txBody>
        </p:sp>
      </p:grpSp>
      <p:sp>
        <p:nvSpPr>
          <p:cNvPr id="22" name="文本框 4"/>
          <p:cNvSpPr txBox="1">
            <a:spLocks noChangeArrowheads="1"/>
          </p:cNvSpPr>
          <p:nvPr/>
        </p:nvSpPr>
        <p:spPr bwMode="auto">
          <a:xfrm>
            <a:off x="2091418" y="1901820"/>
            <a:ext cx="6120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的倍数：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en-US" sz="2000" b="1" dirty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30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36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42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48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54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…</a:t>
            </a:r>
          </a:p>
          <a:p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的倍数：</a:t>
            </a:r>
            <a:r>
              <a:rPr lang="en-US" altLang="en-US" sz="2000" b="1" dirty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27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36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45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54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63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…</a:t>
            </a:r>
          </a:p>
          <a:p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的公倍数有</a:t>
            </a:r>
            <a:r>
              <a:rPr lang="en-US" altLang="zh-CN" sz="20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36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54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…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其中最小的是</a:t>
            </a:r>
            <a:r>
              <a:rPr lang="en-US" altLang="zh-CN" sz="20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26" name="文本框 18"/>
          <p:cNvSpPr txBox="1">
            <a:spLocks noChangeArrowheads="1"/>
          </p:cNvSpPr>
          <p:nvPr/>
        </p:nvSpPr>
        <p:spPr bwMode="auto">
          <a:xfrm>
            <a:off x="1227322" y="3565555"/>
            <a:ext cx="597666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的倍数：</a:t>
            </a:r>
            <a:r>
              <a:rPr lang="en-US" altLang="en-US" sz="2000" b="1" dirty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0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18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27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0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36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45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0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54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…</a:t>
            </a:r>
          </a:p>
          <a:p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其中</a:t>
            </a:r>
            <a:r>
              <a:rPr lang="en-US" altLang="zh-CN" sz="20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36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54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，也是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的倍数。</a:t>
            </a:r>
          </a:p>
          <a:p>
            <a:r>
              <a:rPr lang="en-US" altLang="en-US" sz="20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的公倍数有</a:t>
            </a:r>
            <a:r>
              <a:rPr lang="en-US" altLang="zh-CN" sz="20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36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54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…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其中最小的是</a:t>
            </a:r>
            <a:r>
              <a:rPr lang="en-US" altLang="zh-CN" sz="20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29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155314" y="1909371"/>
            <a:ext cx="923782" cy="107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320769" y="3701386"/>
            <a:ext cx="864096" cy="1024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圆角矩形标注 30"/>
          <p:cNvSpPr/>
          <p:nvPr/>
        </p:nvSpPr>
        <p:spPr>
          <a:xfrm>
            <a:off x="1253009" y="3099688"/>
            <a:ext cx="6167001" cy="465867"/>
          </a:xfrm>
          <a:prstGeom prst="wedgeRoundRectCallout">
            <a:avLst>
              <a:gd name="adj1" fmla="val 52760"/>
              <a:gd name="adj2" fmla="val 48330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先列举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的倍数，再从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的倍数中找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的倍数。</a:t>
            </a:r>
          </a:p>
        </p:txBody>
      </p:sp>
      <p:sp>
        <p:nvSpPr>
          <p:cNvPr id="32" name="圆角矩形标注 31"/>
          <p:cNvSpPr/>
          <p:nvPr/>
        </p:nvSpPr>
        <p:spPr>
          <a:xfrm>
            <a:off x="1873518" y="1477323"/>
            <a:ext cx="5773556" cy="418616"/>
          </a:xfrm>
          <a:prstGeom prst="wedgeRoundRectCallout">
            <a:avLst>
              <a:gd name="adj1" fmla="val -56299"/>
              <a:gd name="adj2" fmla="val 40559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依次列举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的倍数，再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找一找。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1494781" y="496292"/>
            <a:ext cx="64615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的公倍数有哪些？其中最小的是几？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251520" y="339502"/>
            <a:ext cx="1166673" cy="1063570"/>
            <a:chOff x="670145" y="1457273"/>
            <a:chExt cx="1555361" cy="1418091"/>
          </a:xfrm>
        </p:grpSpPr>
        <p:pic>
          <p:nvPicPr>
            <p:cNvPr id="18" name="图片 17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861817" y="2321368"/>
              <a:ext cx="1152302" cy="553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 smtClean="0">
                  <a:latin typeface="黑体" pitchFamily="49" charset="-122"/>
                  <a:ea typeface="黑体" pitchFamily="49" charset="-122"/>
                </a:rPr>
                <a:t>12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50505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31" grpId="0" bldLvl="0" animBg="1"/>
      <p:bldP spid="3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683568" y="951575"/>
            <a:ext cx="923782" cy="1074952"/>
          </a:xfrm>
          <a:prstGeom prst="rect">
            <a:avLst/>
          </a:prstGeom>
          <a:noFill/>
          <a:extLst/>
        </p:spPr>
      </p:pic>
      <p:sp>
        <p:nvSpPr>
          <p:cNvPr id="58" name="圆角矩形标注 57"/>
          <p:cNvSpPr>
            <a:spLocks noChangeArrowheads="1"/>
          </p:cNvSpPr>
          <p:nvPr/>
        </p:nvSpPr>
        <p:spPr bwMode="auto">
          <a:xfrm>
            <a:off x="1979712" y="771550"/>
            <a:ext cx="5544616" cy="750965"/>
          </a:xfrm>
          <a:prstGeom prst="wedgeRoundRectCallout">
            <a:avLst>
              <a:gd name="adj1" fmla="val -53662"/>
              <a:gd name="adj2" fmla="val 43436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ts val="600"/>
              </a:spcBef>
            </a:pPr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9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的公倍数有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36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…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其中最小的是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就是</a:t>
            </a:r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9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的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最小公倍数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</a:p>
        </p:txBody>
      </p:sp>
      <p:sp>
        <p:nvSpPr>
          <p:cNvPr id="18" name="圆角矩形标注 17"/>
          <p:cNvSpPr/>
          <p:nvPr/>
        </p:nvSpPr>
        <p:spPr>
          <a:xfrm>
            <a:off x="2617600" y="1635646"/>
            <a:ext cx="4479925" cy="436562"/>
          </a:xfrm>
          <a:prstGeom prst="wedgeRoundRectCallout">
            <a:avLst>
              <a:gd name="adj1" fmla="val 54952"/>
              <a:gd name="adj2" fmla="val 3825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可以用下图表示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9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的公倍数。</a:t>
            </a:r>
          </a:p>
        </p:txBody>
      </p:sp>
      <p:pic>
        <p:nvPicPr>
          <p:cNvPr id="1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380312" y="1923678"/>
            <a:ext cx="864096" cy="1024582"/>
          </a:xfrm>
          <a:prstGeom prst="rect">
            <a:avLst/>
          </a:prstGeom>
          <a:noFill/>
          <a:extLst/>
        </p:spPr>
      </p:pic>
      <p:sp>
        <p:nvSpPr>
          <p:cNvPr id="12" name="文本框 28"/>
          <p:cNvSpPr txBox="1">
            <a:spLocks noChangeArrowheads="1"/>
          </p:cNvSpPr>
          <p:nvPr/>
        </p:nvSpPr>
        <p:spPr bwMode="auto">
          <a:xfrm>
            <a:off x="2738983" y="2181175"/>
            <a:ext cx="1261884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的倍数</a:t>
            </a:r>
            <a:endParaRPr lang="zh-CN" altLang="en-US" sz="2400" b="1" dirty="0">
              <a:solidFill>
                <a:srgbClr val="CC0066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064296" y="2619325"/>
            <a:ext cx="2617787" cy="142875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3"/>
          <p:cNvSpPr txBox="1">
            <a:spLocks noChangeArrowheads="1"/>
          </p:cNvSpPr>
          <p:nvPr/>
        </p:nvSpPr>
        <p:spPr bwMode="auto">
          <a:xfrm>
            <a:off x="2114252" y="2915304"/>
            <a:ext cx="1723549" cy="1200329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6  12  24 </a:t>
            </a:r>
          </a:p>
          <a:p>
            <a:pPr marL="457200" indent="-457200" algn="ctr">
              <a:buAutoNum type="arabicPlain" startAt="30"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42  48</a:t>
            </a:r>
          </a:p>
          <a:p>
            <a:pPr algn="ct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…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文本框 6"/>
          <p:cNvSpPr txBox="1">
            <a:spLocks noChangeArrowheads="1"/>
          </p:cNvSpPr>
          <p:nvPr/>
        </p:nvSpPr>
        <p:spPr bwMode="auto">
          <a:xfrm>
            <a:off x="3725597" y="2922538"/>
            <a:ext cx="955711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18 36</a:t>
            </a:r>
          </a:p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54…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文本框 7"/>
          <p:cNvSpPr txBox="1">
            <a:spLocks noChangeArrowheads="1"/>
          </p:cNvSpPr>
          <p:nvPr/>
        </p:nvSpPr>
        <p:spPr bwMode="auto">
          <a:xfrm>
            <a:off x="4548733" y="2162125"/>
            <a:ext cx="1261884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9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的倍数</a:t>
            </a:r>
            <a:endParaRPr lang="zh-CN" altLang="en-US" sz="2400" b="1" dirty="0">
              <a:solidFill>
                <a:srgbClr val="CC0066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751808" y="2619325"/>
            <a:ext cx="2692400" cy="142875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文本框 9"/>
          <p:cNvSpPr txBox="1">
            <a:spLocks noChangeArrowheads="1"/>
          </p:cNvSpPr>
          <p:nvPr/>
        </p:nvSpPr>
        <p:spPr bwMode="auto">
          <a:xfrm>
            <a:off x="4778548" y="2906012"/>
            <a:ext cx="1107996" cy="1200329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9   27</a:t>
            </a:r>
          </a:p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45  63</a:t>
            </a:r>
          </a:p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…</a:t>
            </a:r>
          </a:p>
        </p:txBody>
      </p:sp>
      <p:sp>
        <p:nvSpPr>
          <p:cNvPr id="25" name="文本框 10"/>
          <p:cNvSpPr txBox="1">
            <a:spLocks noChangeArrowheads="1"/>
          </p:cNvSpPr>
          <p:nvPr/>
        </p:nvSpPr>
        <p:spPr bwMode="auto">
          <a:xfrm>
            <a:off x="3354933" y="4270325"/>
            <a:ext cx="2031325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6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和</a:t>
            </a:r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9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的公倍数</a:t>
            </a:r>
            <a:endParaRPr lang="zh-CN" altLang="en-US" sz="2400" b="1" dirty="0">
              <a:solidFill>
                <a:srgbClr val="CC0066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cxnSp>
        <p:nvCxnSpPr>
          <p:cNvPr id="26" name="直接箭头连接符 25"/>
          <p:cNvCxnSpPr>
            <a:stCxn id="21" idx="2"/>
          </p:cNvCxnSpPr>
          <p:nvPr/>
        </p:nvCxnSpPr>
        <p:spPr>
          <a:xfrm flipH="1">
            <a:off x="4167735" y="3753535"/>
            <a:ext cx="35718" cy="4532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24282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8" grpId="0" animBg="1"/>
      <p:bldP spid="12" grpId="0"/>
      <p:bldP spid="15" grpId="0" animBg="1"/>
      <p:bldP spid="17" grpId="0"/>
      <p:bldP spid="21" grpId="0"/>
      <p:bldP spid="22" grpId="0"/>
      <p:bldP spid="23" grpId="0" animBg="1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46988" y="1005706"/>
            <a:ext cx="81121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1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.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 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在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的倍数上画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400" b="1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△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，在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的倍数上画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400" b="1" noProof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○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。</a:t>
            </a:r>
          </a:p>
        </p:txBody>
      </p:sp>
      <p:pic>
        <p:nvPicPr>
          <p:cNvPr id="5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023" y="1874768"/>
            <a:ext cx="6310511" cy="874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" name="组合 41"/>
          <p:cNvGrpSpPr>
            <a:grpSpLocks/>
          </p:cNvGrpSpPr>
          <p:nvPr/>
        </p:nvGrpSpPr>
        <p:grpSpPr bwMode="auto">
          <a:xfrm>
            <a:off x="1277022" y="1817020"/>
            <a:ext cx="6337177" cy="953635"/>
            <a:chOff x="1737" y="2208"/>
            <a:chExt cx="10404" cy="1568"/>
          </a:xfrm>
        </p:grpSpPr>
        <p:pic>
          <p:nvPicPr>
            <p:cNvPr id="41" name="图片 29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4" r="12154"/>
            <a:stretch>
              <a:fillRect/>
            </a:stretch>
          </p:blipFill>
          <p:spPr bwMode="auto">
            <a:xfrm>
              <a:off x="5254" y="2245"/>
              <a:ext cx="760" cy="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图片 3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4" r="12154"/>
            <a:stretch>
              <a:fillRect/>
            </a:stretch>
          </p:blipFill>
          <p:spPr bwMode="auto">
            <a:xfrm>
              <a:off x="6613" y="2245"/>
              <a:ext cx="760" cy="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图片 3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4" r="12154"/>
            <a:stretch>
              <a:fillRect/>
            </a:stretch>
          </p:blipFill>
          <p:spPr bwMode="auto">
            <a:xfrm>
              <a:off x="3169" y="2874"/>
              <a:ext cx="760" cy="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图片 3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4" r="12154"/>
            <a:stretch>
              <a:fillRect/>
            </a:stretch>
          </p:blipFill>
          <p:spPr bwMode="auto">
            <a:xfrm>
              <a:off x="3876" y="2245"/>
              <a:ext cx="760" cy="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图片 35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4" r="12154"/>
            <a:stretch>
              <a:fillRect/>
            </a:stretch>
          </p:blipFill>
          <p:spPr bwMode="auto">
            <a:xfrm>
              <a:off x="2471" y="2208"/>
              <a:ext cx="760" cy="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图片 6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4" r="12154"/>
            <a:stretch>
              <a:fillRect/>
            </a:stretch>
          </p:blipFill>
          <p:spPr bwMode="auto">
            <a:xfrm>
              <a:off x="8093" y="2245"/>
              <a:ext cx="760" cy="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图片 8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4" r="12154"/>
            <a:stretch>
              <a:fillRect/>
            </a:stretch>
          </p:blipFill>
          <p:spPr bwMode="auto">
            <a:xfrm>
              <a:off x="9320" y="2245"/>
              <a:ext cx="760" cy="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图片 10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4" r="12154"/>
            <a:stretch>
              <a:fillRect/>
            </a:stretch>
          </p:blipFill>
          <p:spPr bwMode="auto">
            <a:xfrm>
              <a:off x="10661" y="2245"/>
              <a:ext cx="760" cy="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图片 1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4" r="12154"/>
            <a:stretch>
              <a:fillRect/>
            </a:stretch>
          </p:blipFill>
          <p:spPr bwMode="auto">
            <a:xfrm>
              <a:off x="1737" y="2874"/>
              <a:ext cx="760" cy="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图片 1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4" r="12154"/>
            <a:stretch>
              <a:fillRect/>
            </a:stretch>
          </p:blipFill>
          <p:spPr bwMode="auto">
            <a:xfrm>
              <a:off x="4494" y="2873"/>
              <a:ext cx="760" cy="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图片 2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4" r="12154"/>
            <a:stretch>
              <a:fillRect/>
            </a:stretch>
          </p:blipFill>
          <p:spPr bwMode="auto">
            <a:xfrm>
              <a:off x="5947" y="2873"/>
              <a:ext cx="760" cy="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图片 25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4" r="12154"/>
            <a:stretch>
              <a:fillRect/>
            </a:stretch>
          </p:blipFill>
          <p:spPr bwMode="auto">
            <a:xfrm>
              <a:off x="7267" y="2873"/>
              <a:ext cx="760" cy="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" name="图片 27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4" r="12154"/>
            <a:stretch>
              <a:fillRect/>
            </a:stretch>
          </p:blipFill>
          <p:spPr bwMode="auto">
            <a:xfrm>
              <a:off x="8609" y="2873"/>
              <a:ext cx="760" cy="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图片 30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4" r="12154"/>
            <a:stretch>
              <a:fillRect/>
            </a:stretch>
          </p:blipFill>
          <p:spPr bwMode="auto">
            <a:xfrm>
              <a:off x="10040" y="2874"/>
              <a:ext cx="760" cy="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图片 40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4" r="12154"/>
            <a:stretch>
              <a:fillRect/>
            </a:stretch>
          </p:blipFill>
          <p:spPr bwMode="auto">
            <a:xfrm>
              <a:off x="11381" y="2873"/>
              <a:ext cx="760" cy="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2907014" y="1797231"/>
            <a:ext cx="4680520" cy="997759"/>
            <a:chOff x="2882900" y="1971675"/>
            <a:chExt cx="4795838" cy="960438"/>
          </a:xfrm>
        </p:grpSpPr>
        <p:pic>
          <p:nvPicPr>
            <p:cNvPr id="60" name="图片 59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2900" y="1971675"/>
              <a:ext cx="425450" cy="485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图片 60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5713" y="1990725"/>
              <a:ext cx="427037" cy="485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图片 6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1700" y="1990725"/>
              <a:ext cx="427038" cy="485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图片 6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9888" y="2417763"/>
              <a:ext cx="427037" cy="487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图片 6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5713" y="2444750"/>
              <a:ext cx="427037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" name="图片 64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1700" y="2444750"/>
              <a:ext cx="427038" cy="48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7" name="文本框 2"/>
          <p:cNvSpPr txBox="1"/>
          <p:nvPr/>
        </p:nvSpPr>
        <p:spPr>
          <a:xfrm>
            <a:off x="935585" y="3044113"/>
            <a:ext cx="766445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buFontTx/>
              <a:buNone/>
              <a:defRPr/>
            </a:pPr>
            <a:r>
              <a:rPr 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5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的公倍数有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             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endParaRPr lang="en-US" altLang="zh-CN" sz="2400" b="1" noProof="1" smtClean="0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>
              <a:buFontTx/>
              <a:buNone/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sym typeface="+mn-ea"/>
              </a:rPr>
              <a:t>最小公倍数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是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sym typeface="+mn-ea"/>
              </a:rPr>
              <a:t>    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sym typeface="+mn-ea"/>
              </a:rPr>
              <a:t>。</a:t>
            </a:r>
          </a:p>
        </p:txBody>
      </p:sp>
      <p:sp>
        <p:nvSpPr>
          <p:cNvPr id="68" name="文本框 62"/>
          <p:cNvSpPr txBox="1">
            <a:spLocks noChangeArrowheads="1"/>
          </p:cNvSpPr>
          <p:nvPr/>
        </p:nvSpPr>
        <p:spPr bwMode="auto">
          <a:xfrm>
            <a:off x="3243388" y="3044113"/>
            <a:ext cx="53784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</a:rPr>
              <a:t>10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  <a:sym typeface="宋体" pitchFamily="2" charset="-122"/>
              </a:rPr>
              <a:t>、</a:t>
            </a:r>
            <a:r>
              <a:rPr lang="en-US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</a:rPr>
              <a:t>20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  <a:sym typeface="宋体" pitchFamily="2" charset="-122"/>
              </a:rPr>
              <a:t>、</a:t>
            </a:r>
            <a:r>
              <a:rPr lang="en-US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</a:rPr>
              <a:t>30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</a:rPr>
              <a:t>…                  </a:t>
            </a:r>
          </a:p>
          <a:p>
            <a:r>
              <a:rPr lang="en-US" altLang="en-US" sz="2400" b="1" dirty="0" smtClean="0">
                <a:latin typeface="楷体" pitchFamily="49" charset="-122"/>
                <a:ea typeface="楷体" pitchFamily="49" charset="-122"/>
              </a:rPr>
              <a:t>10 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  <a:cs typeface="Arial" pitchFamily="34" charset="0"/>
              </a:rPr>
              <a:t>     </a:t>
            </a:r>
            <a:endParaRPr lang="en-US" altLang="en-US" sz="2400" b="1" dirty="0">
              <a:latin typeface="楷体" pitchFamily="49" charset="-122"/>
              <a:ea typeface="楷体" pitchFamily="49" charset="-122"/>
              <a:cs typeface="Arial" pitchFamily="34" charset="0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7" grpId="0"/>
      <p:bldP spid="68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692</Words>
  <Application>Microsoft Office PowerPoint</Application>
  <PresentationFormat>全屏显示(16:9)</PresentationFormat>
  <Paragraphs>90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Calibri</vt:lpstr>
      <vt:lpstr>黑体</vt:lpstr>
      <vt:lpstr>幼圆</vt:lpstr>
      <vt:lpstr>楷体</vt:lpstr>
      <vt:lpstr>微软雅黑</vt:lpstr>
      <vt:lpstr>Times New Roman</vt:lpstr>
      <vt:lpstr>3_Office 主题</vt:lpstr>
      <vt:lpstr>5_Office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2019-10-14T06:30:05Z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